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E9C9F-98C2-4F10-A43B-E6CDE9AA0D07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F958-D99E-4000-916E-315C873D5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ÂN MÔN: TẬP ĐỌC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0638"/>
            <a:ext cx="9317038" cy="6837362"/>
            <a:chOff x="14" y="-9"/>
            <a:chExt cx="5781" cy="4329"/>
          </a:xfrm>
        </p:grpSpPr>
        <p:pic>
          <p:nvPicPr>
            <p:cNvPr id="14350" name="Picture 1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1" name="Picture 1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2" name="Picture 1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3" name="Picture 1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228600" y="533400"/>
            <a:ext cx="89154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36" y="4876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Bím tóc đuôi sam</a:t>
            </a:r>
            <a:endParaRPr lang="en-US" sz="28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773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GUEST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3027" y="0"/>
            <a:ext cx="1980973" cy="12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58107" y="1578428"/>
            <a:ext cx="8685893" cy="28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 anchor="ctr"/>
          <a:lstStyle/>
          <a:p>
            <a:pPr defTabSz="913837"/>
            <a:endParaRPr lang="en-US" sz="4600" b="1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360715" y="3493634"/>
            <a:ext cx="7771946" cy="17850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07" tIns="45705" rIns="91407" bIns="45705">
            <a:spAutoFit/>
          </a:bodyPr>
          <a:lstStyle/>
          <a:p>
            <a:pPr defTabSz="913837">
              <a:spcBef>
                <a:spcPct val="50000"/>
              </a:spcBef>
            </a:pPr>
            <a:endParaRPr lang="en-US" sz="4400">
              <a:latin typeface=".VnTime" pitchFamily="34" charset="0"/>
            </a:endParaRPr>
          </a:p>
          <a:p>
            <a:pPr defTabSz="913837">
              <a:spcBef>
                <a:spcPct val="5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72143" y="1034143"/>
            <a:ext cx="8654143" cy="7276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4300">
                <a:solidFill>
                  <a:srgbClr val="0000FF"/>
                </a:solidFill>
                <a:latin typeface=".VnTime" pitchFamily="34" charset="0"/>
              </a:rPr>
              <a:t>* Néi dung cña bµi cho ta biÕt ®iÒu g×?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81000" y="2122714"/>
            <a:ext cx="8545286" cy="138938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lvl="2" defTabSz="651931"/>
            <a:r>
              <a:rPr lang="en-US" sz="4300">
                <a:solidFill>
                  <a:srgbClr val="993300"/>
                </a:solidFill>
                <a:latin typeface=".VnTime" pitchFamily="34" charset="0"/>
              </a:rPr>
              <a:t>-</a:t>
            </a:r>
            <a:r>
              <a:rPr lang="en-US" sz="43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300">
                <a:solidFill>
                  <a:srgbClr val="993300"/>
                </a:solidFill>
                <a:latin typeface=".VnTime" pitchFamily="34" charset="0"/>
              </a:rPr>
              <a:t>Kh«ng nªn nghÞch ¸c víi b¹n.</a:t>
            </a:r>
          </a:p>
          <a:p>
            <a:pPr lvl="2" defTabSz="651931"/>
            <a:r>
              <a:rPr lang="en-US" sz="4300">
                <a:solidFill>
                  <a:srgbClr val="993300"/>
                </a:solidFill>
                <a:latin typeface=".VnTime" pitchFamily="34" charset="0"/>
              </a:rPr>
              <a:t>- CÇn ®èi xö tèt víi c¸c b¹n g¸i.</a:t>
            </a: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26571" y="3973286"/>
            <a:ext cx="8654143" cy="7276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latin typeface=".VnTime" pitchFamily="34" charset="0"/>
              </a:rPr>
              <a:t> </a:t>
            </a:r>
            <a:r>
              <a:rPr lang="en-US" sz="4300">
                <a:solidFill>
                  <a:srgbClr val="0000FF"/>
                </a:solidFill>
                <a:latin typeface=".VnTime" pitchFamily="34" charset="0"/>
              </a:rPr>
              <a:t>* VÒ xem l¹i bµi vµ chuÈn tiÕt sau….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  <p:bldP spid="1003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4995" name="Picture 3" descr="Bouqu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81003">
            <a:off x="1107849" y="1495652"/>
            <a:ext cx="8290151" cy="4064000"/>
          </a:xfrm>
          <a:prstGeom prst="rect">
            <a:avLst/>
          </a:prstGeom>
          <a:noFill/>
        </p:spPr>
      </p:pic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271009" y="1"/>
            <a:ext cx="8567964" cy="2437946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2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KÝnh chóc c¸c thÇy c« gi¸o m¹nh khoÎ.</a:t>
            </a: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435429" y="2515054"/>
            <a:ext cx="8382000" cy="2437946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vi-VN" sz="2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chúc các em chăm ngoan học giỏi !</a:t>
            </a:r>
            <a:endParaRPr lang="en-US" sz="2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lúa"/>
          <p:cNvPicPr>
            <a:picLocks noChangeAspect="1" noChangeArrowheads="1"/>
          </p:cNvPicPr>
          <p:nvPr/>
        </p:nvPicPr>
        <p:blipFill>
          <a:blip r:embed="rId2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578429" y="1033010"/>
            <a:ext cx="5879420" cy="926419"/>
          </a:xfrm>
          <a:prstGeom prst="wedgeRoundRectCallout">
            <a:avLst>
              <a:gd name="adj1" fmla="val -11773"/>
              <a:gd name="adj2" fmla="val 117523"/>
              <a:gd name="adj3" fmla="val 16667"/>
            </a:avLst>
          </a:prstGeom>
          <a:gradFill rotWithShape="1">
            <a:gsLst>
              <a:gs pos="0">
                <a:schemeClr val="hlink"/>
              </a:gs>
              <a:gs pos="50000">
                <a:srgbClr val="EDB1E4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12" tIns="43605" rIns="87212" bIns="43605"/>
          <a:lstStyle/>
          <a:p>
            <a:pPr algn="ctr" defTabSz="873020"/>
            <a:r>
              <a:rPr lang="en-US" sz="3400">
                <a:solidFill>
                  <a:srgbClr val="0000FF"/>
                </a:solidFill>
                <a:latin typeface=".VnTimeH" pitchFamily="34" charset="0"/>
              </a:rPr>
              <a:t>KiÓm tra bµi cò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033010" y="2612572"/>
            <a:ext cx="7401151" cy="113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rgbClr val="800080"/>
                </a:solidFill>
                <a:latin typeface=".VnTime" pitchFamily="34" charset="0"/>
              </a:rPr>
              <a:t> * </a:t>
            </a:r>
            <a:r>
              <a:rPr lang="en-US" sz="3400" b="1" i="1">
                <a:solidFill>
                  <a:srgbClr val="800080"/>
                </a:solidFill>
                <a:latin typeface=".VnTime" pitchFamily="34" charset="0"/>
              </a:rPr>
              <a:t>2 häc sinh häc thuéc lßng bµi “Gäi b¹n”.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830286" y="217714"/>
            <a:ext cx="359228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algn="ctr" defTabSz="873020">
              <a:spcBef>
                <a:spcPct val="50000"/>
              </a:spcBef>
            </a:pPr>
            <a:r>
              <a:rPr lang="en-US" sz="2700" b="1">
                <a:solidFill>
                  <a:srgbClr val="FF00FF"/>
                </a:solidFill>
                <a:latin typeface=".VnTime" pitchFamily="34" charset="0"/>
              </a:rPr>
              <a:t>BÝm tãc ®u«i sam</a:t>
            </a:r>
          </a:p>
        </p:txBody>
      </p:sp>
      <p:pic>
        <p:nvPicPr>
          <p:cNvPr id="10266" name="Picture 26" descr="scan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010" y="1143000"/>
            <a:ext cx="528070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GUEST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3027" y="762000"/>
            <a:ext cx="1980973" cy="12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58107" y="1578428"/>
            <a:ext cx="8685893" cy="28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 anchor="ctr"/>
          <a:lstStyle/>
          <a:p>
            <a:pPr algn="ctr" defTabSz="913837"/>
            <a:r>
              <a:rPr lang="en-US" sz="2900" b="1" i="1">
                <a:solidFill>
                  <a:srgbClr val="3333CC"/>
                </a:solidFill>
              </a:rPr>
              <a:t> </a:t>
            </a:r>
            <a:r>
              <a:rPr lang="en-US" sz="7000" b="1">
                <a:solidFill>
                  <a:schemeClr val="tx2"/>
                </a:solidFill>
                <a:latin typeface=".VnTime" pitchFamily="34" charset="0"/>
              </a:rPr>
              <a:t>TËp ®äc</a:t>
            </a:r>
            <a:r>
              <a:rPr lang="en-US" sz="4800" b="1" i="1">
                <a:solidFill>
                  <a:srgbClr val="3333CC"/>
                </a:solidFill>
                <a:latin typeface=".VnTime" pitchFamily="34" charset="0"/>
              </a:rPr>
              <a:t/>
            </a:r>
            <a:br>
              <a:rPr lang="en-US" sz="4800" b="1" i="1">
                <a:solidFill>
                  <a:srgbClr val="3333CC"/>
                </a:solidFill>
                <a:latin typeface=".VnTime" pitchFamily="34" charset="0"/>
              </a:rPr>
            </a:br>
            <a:r>
              <a:rPr lang="en-US" sz="4800" b="1" i="1">
                <a:solidFill>
                  <a:srgbClr val="3333CC"/>
                </a:solidFill>
                <a:latin typeface=".VnTime" pitchFamily="34" charset="0"/>
              </a:rPr>
              <a:t> </a:t>
            </a:r>
            <a:r>
              <a:rPr lang="en-US" sz="7000" b="1">
                <a:solidFill>
                  <a:srgbClr val="FF00FF"/>
                </a:solidFill>
                <a:latin typeface=".VnTime" pitchFamily="34" charset="0"/>
              </a:rPr>
              <a:t>BÝm tãc ®u«i sam</a:t>
            </a:r>
            <a:r>
              <a:rPr lang="en-US" sz="4100" b="1">
                <a:solidFill>
                  <a:srgbClr val="FF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360715" y="3493634"/>
            <a:ext cx="7771946" cy="17850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07" tIns="45705" rIns="91407" bIns="45705">
            <a:spAutoFit/>
          </a:bodyPr>
          <a:lstStyle/>
          <a:p>
            <a:pPr defTabSz="913837">
              <a:spcBef>
                <a:spcPct val="50000"/>
              </a:spcBef>
            </a:pPr>
            <a:endParaRPr lang="en-US" sz="4400">
              <a:latin typeface=".VnTime" pitchFamily="34" charset="0"/>
            </a:endParaRPr>
          </a:p>
          <a:p>
            <a:pPr defTabSz="913837">
              <a:spcBef>
                <a:spcPct val="50000"/>
              </a:spcBef>
            </a:pPr>
            <a:endParaRPr lang="en-US" sz="44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675947" y="7460117"/>
            <a:ext cx="1220107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7343" name="Text Box 63"/>
          <p:cNvSpPr txBox="1">
            <a:spLocks noChangeArrowheads="1"/>
          </p:cNvSpPr>
          <p:nvPr/>
        </p:nvSpPr>
        <p:spPr bwMode="auto">
          <a:xfrm>
            <a:off x="6041571" y="2286000"/>
            <a:ext cx="1911221" cy="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3399FF"/>
                </a:solidFill>
                <a:latin typeface=".VnTime" pitchFamily="34" charset="0"/>
              </a:rPr>
              <a:t>lo¹ng cho¹ng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048000" y="7239000"/>
            <a:ext cx="991054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667000" y="7468053"/>
            <a:ext cx="686027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515054" y="7468053"/>
            <a:ext cx="762000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056947" y="7390947"/>
            <a:ext cx="1831295" cy="3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199947" y="7390947"/>
            <a:ext cx="1448027" cy="3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3353028" y="7239000"/>
            <a:ext cx="608919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17714" y="1"/>
            <a:ext cx="3048000" cy="5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100" b="1">
                <a:solidFill>
                  <a:srgbClr val="993300"/>
                </a:solidFill>
                <a:latin typeface=".VnTime" pitchFamily="34" charset="0"/>
              </a:rPr>
              <a:t>1. LuyÖn ®äc: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217714" y="598714"/>
            <a:ext cx="1796143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* C¸i n¬,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1524000" y="598714"/>
            <a:ext cx="979714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n¾m,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2394857" y="598714"/>
            <a:ext cx="1741714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vÞn vµo nã,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027714" y="598714"/>
            <a:ext cx="1360714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®Ñp l¾m,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5334000" y="598714"/>
            <a:ext cx="1306286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nÝn h¼n,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217714" y="1251858"/>
            <a:ext cx="8926286" cy="8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</a:rPr>
              <a:t> -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Khi Hµ ®Õn tr­êng, mÊy b¹n g¸i cïng líp reo lªn: “</a:t>
            </a:r>
            <a:r>
              <a:rPr lang="en-US" sz="2600">
                <a:solidFill>
                  <a:srgbClr val="0000FF"/>
                </a:solidFill>
                <a:latin typeface=".VnTimeH" pitchFamily="34" charset="0"/>
              </a:rPr>
              <a:t>¸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i chµ chµ!</a:t>
            </a:r>
          </a:p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 BÝm tãc ®Ñp qu¸! ”</a:t>
            </a: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326571" y="2286001"/>
            <a:ext cx="8817429" cy="8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</a:rPr>
              <a:t>-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V× vËy, mçi lÇn cËu kÐo bÝm tãc, c« bÐ l¹i lo¹ng cho¹ng vµ cuèi cïng ng· phÞch xuèng ®Êt.</a:t>
            </a: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217714" y="3265714"/>
            <a:ext cx="8599714" cy="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</a:rPr>
              <a:t> - 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§õng khãc, tãc em ®Ñp l¾m!</a:t>
            </a:r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 flipH="1">
            <a:off x="3156857" y="1360715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130143" y="1306286"/>
            <a:ext cx="108857" cy="326571"/>
            <a:chOff x="6144" y="960"/>
            <a:chExt cx="96" cy="288"/>
          </a:xfrm>
        </p:grpSpPr>
        <p:sp>
          <p:nvSpPr>
            <p:cNvPr id="97318" name="Line 38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9" name="Line 39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8763000" y="1306286"/>
            <a:ext cx="108857" cy="326571"/>
            <a:chOff x="6144" y="960"/>
            <a:chExt cx="96" cy="288"/>
          </a:xfrm>
        </p:grpSpPr>
        <p:sp>
          <p:nvSpPr>
            <p:cNvPr id="97321" name="Line 41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22" name="Line 42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667000" y="1741715"/>
            <a:ext cx="108857" cy="326571"/>
            <a:chOff x="6144" y="960"/>
            <a:chExt cx="96" cy="288"/>
          </a:xfrm>
        </p:grpSpPr>
        <p:sp>
          <p:nvSpPr>
            <p:cNvPr id="97324" name="Line 44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25" name="Line 45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918857" y="2775857"/>
            <a:ext cx="108857" cy="326571"/>
            <a:chOff x="6144" y="960"/>
            <a:chExt cx="96" cy="288"/>
          </a:xfrm>
        </p:grpSpPr>
        <p:sp>
          <p:nvSpPr>
            <p:cNvPr id="97327" name="Line 47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28" name="Line 48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408714" y="3374572"/>
            <a:ext cx="108857" cy="326571"/>
            <a:chOff x="6144" y="960"/>
            <a:chExt cx="96" cy="288"/>
          </a:xfrm>
        </p:grpSpPr>
        <p:sp>
          <p:nvSpPr>
            <p:cNvPr id="97330" name="Line 50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Line 51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36" name="Line 56"/>
          <p:cNvSpPr>
            <a:spLocks noChangeShapeType="1"/>
          </p:cNvSpPr>
          <p:nvPr/>
        </p:nvSpPr>
        <p:spPr bwMode="auto">
          <a:xfrm flipH="1">
            <a:off x="1524000" y="2394857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7337" name="Line 57"/>
          <p:cNvSpPr>
            <a:spLocks noChangeShapeType="1"/>
          </p:cNvSpPr>
          <p:nvPr/>
        </p:nvSpPr>
        <p:spPr bwMode="auto">
          <a:xfrm flipH="1">
            <a:off x="4844143" y="2394857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7338" name="Line 58"/>
          <p:cNvSpPr>
            <a:spLocks noChangeShapeType="1"/>
          </p:cNvSpPr>
          <p:nvPr/>
        </p:nvSpPr>
        <p:spPr bwMode="auto">
          <a:xfrm flipH="1">
            <a:off x="7892143" y="2340429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 flipH="1">
            <a:off x="1034143" y="2775857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7340" name="Line 60"/>
          <p:cNvSpPr>
            <a:spLocks noChangeShapeType="1"/>
          </p:cNvSpPr>
          <p:nvPr/>
        </p:nvSpPr>
        <p:spPr bwMode="auto">
          <a:xfrm flipH="1">
            <a:off x="2134939" y="3374572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7349" name="Text Box 69"/>
          <p:cNvSpPr txBox="1">
            <a:spLocks noChangeArrowheads="1"/>
          </p:cNvSpPr>
          <p:nvPr/>
        </p:nvSpPr>
        <p:spPr bwMode="auto">
          <a:xfrm>
            <a:off x="6477000" y="598714"/>
            <a:ext cx="1796143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ng· phÞch,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095 0.26984 " pathEditMode="relative" ptsTypes="AA">
                                      <p:cBhvr>
                                        <p:cTn id="103" dur="2000" fill="hold"/>
                                        <p:tgtEl>
                                          <p:spTgt spid="97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97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43" grpId="0"/>
      <p:bldP spid="97343" grpId="1"/>
      <p:bldP spid="97343" grpId="2"/>
      <p:bldP spid="97292" grpId="0"/>
      <p:bldP spid="97293" grpId="0"/>
      <p:bldP spid="97294" grpId="0"/>
      <p:bldP spid="97295" grpId="0"/>
      <p:bldP spid="97296" grpId="0"/>
      <p:bldP spid="97305" grpId="0"/>
      <p:bldP spid="97306" grpId="0"/>
      <p:bldP spid="97307" grpId="0"/>
      <p:bldP spid="97308" grpId="0" animBg="1"/>
      <p:bldP spid="97336" grpId="0" animBg="1"/>
      <p:bldP spid="97337" grpId="0" animBg="1"/>
      <p:bldP spid="97338" grpId="0" animBg="1"/>
      <p:bldP spid="97339" grpId="0" animBg="1"/>
      <p:bldP spid="97340" grpId="0" animBg="1"/>
      <p:bldP spid="973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501697" y="6338661"/>
            <a:ext cx="351518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5880554" y="6338661"/>
            <a:ext cx="350384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189992" y="6338661"/>
            <a:ext cx="351518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571117" y="6338661"/>
            <a:ext cx="350384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256010" y="6338661"/>
            <a:ext cx="354919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946572" y="6338661"/>
            <a:ext cx="352652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8510135" y="6338661"/>
            <a:ext cx="352651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1700">
                <a:solidFill>
                  <a:srgbClr val="FF99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762000" y="435429"/>
            <a:ext cx="6150429" cy="60892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  <a:latin typeface=".VnTime" pitchFamily="34" charset="0"/>
              </a:rPr>
              <a:t>c) LuyÖn ®äc ®o¹n trong nhãm: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762000" y="1252991"/>
            <a:ext cx="6150429" cy="60778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  <a:latin typeface=".VnTime" pitchFamily="34" charset="0"/>
              </a:rPr>
              <a:t>d) Thi ®äc gi÷a c¸c nhãm:</a:t>
            </a: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762000" y="2068286"/>
            <a:ext cx="6150429" cy="60778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  <a:latin typeface=".VnTime" pitchFamily="34" charset="0"/>
              </a:rPr>
              <a:t>e) §äc ®ång thanh ®o¹n 1,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8" grpId="0" animBg="1"/>
      <p:bldP spid="32819" grpId="0" animBg="1"/>
      <p:bldP spid="328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675947" y="7460117"/>
            <a:ext cx="1220107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48000" y="7239000"/>
            <a:ext cx="991054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667000" y="7468053"/>
            <a:ext cx="686027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515054" y="7468053"/>
            <a:ext cx="762000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056947" y="7390947"/>
            <a:ext cx="1831295" cy="3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199947" y="7390947"/>
            <a:ext cx="1448027" cy="3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3353028" y="7239000"/>
            <a:ext cx="608919" cy="34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041571" y="2286000"/>
            <a:ext cx="1911221" cy="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3399FF"/>
                </a:solidFill>
                <a:latin typeface=".VnTime" pitchFamily="34" charset="0"/>
              </a:rPr>
              <a:t>lo¹ng cho¹ng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17714" y="1"/>
            <a:ext cx="3048000" cy="5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100" b="1">
                <a:solidFill>
                  <a:srgbClr val="993300"/>
                </a:solidFill>
                <a:latin typeface=".VnTime" pitchFamily="34" charset="0"/>
              </a:rPr>
              <a:t>1. LuyÖn ®äc: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217714" y="598714"/>
            <a:ext cx="1796143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* C¸i n¬,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1524000" y="598714"/>
            <a:ext cx="979714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n¾m,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394857" y="598714"/>
            <a:ext cx="1741714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vÞn vµo nã,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027714" y="598714"/>
            <a:ext cx="1360714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®Ñp l¾m,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5334000" y="598714"/>
            <a:ext cx="1306286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.VnTime" pitchFamily="34" charset="0"/>
              </a:rPr>
              <a:t>nÝn h¼n,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217714" y="3701143"/>
            <a:ext cx="3483429" cy="5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100" b="1">
                <a:solidFill>
                  <a:srgbClr val="993300"/>
                </a:solidFill>
                <a:latin typeface=".VnTime" pitchFamily="34" charset="0"/>
              </a:rPr>
              <a:t>2. T×m hiÓu bµi: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272143" y="4245429"/>
            <a:ext cx="3483429" cy="53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900" b="1">
                <a:solidFill>
                  <a:srgbClr val="993300"/>
                </a:solidFill>
                <a:latin typeface=".VnTime" pitchFamily="34" charset="0"/>
              </a:rPr>
              <a:t>a. Tõ ng÷: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272143" y="5116286"/>
            <a:ext cx="3483429" cy="53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12" tIns="43605" rIns="87212" bIns="4360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900" b="1">
                <a:solidFill>
                  <a:srgbClr val="993300"/>
                </a:solidFill>
                <a:latin typeface=".VnTime" pitchFamily="34" charset="0"/>
              </a:rPr>
              <a:t>b. Néi dung: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762000" y="4735286"/>
            <a:ext cx="3592286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Lo¹ng cho¹ng, ng· phÞch.</a:t>
            </a:r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544286" y="5660572"/>
            <a:ext cx="8273143" cy="8661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</a:rPr>
              <a:t>* 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Kh«ng nªn nghÞch ¸c víi b¹n. </a:t>
            </a:r>
          </a:p>
          <a:p>
            <a:pPr defTabSz="651931"/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* Bµi häc: CÇn ®èi xö tèt víi c¸c b¹n g¸i.</a:t>
            </a: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217714" y="1251858"/>
            <a:ext cx="8926286" cy="8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</a:rPr>
              <a:t> -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Khi Hµ ®Õn tr­êng, mÊy b¹n g¸i cïng líp reo lªn: “¸i chµ chµ!</a:t>
            </a:r>
          </a:p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 BÝm tãc ®Ñp qu¸! ”</a:t>
            </a:r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326571" y="2286001"/>
            <a:ext cx="8817429" cy="86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</a:rPr>
              <a:t>-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V× vËy, mçi lÇn cËu kÐo bÝm tãc, c« bÐ l¹i lo¹ng cho¹ng vµ cuèi cïng ng· phÞch xuèng ®Êt.</a:t>
            </a: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17714" y="3265714"/>
            <a:ext cx="8599714" cy="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</a:rPr>
              <a:t> - 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§õng khãc, tãc em ®Ñp l¾m!</a:t>
            </a:r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 flipH="1">
            <a:off x="3156857" y="1360715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130143" y="1306286"/>
            <a:ext cx="108857" cy="326571"/>
            <a:chOff x="6144" y="960"/>
            <a:chExt cx="96" cy="288"/>
          </a:xfrm>
        </p:grpSpPr>
        <p:sp>
          <p:nvSpPr>
            <p:cNvPr id="98331" name="Line 27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32" name="Line 28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763000" y="1306286"/>
            <a:ext cx="108857" cy="326571"/>
            <a:chOff x="6144" y="960"/>
            <a:chExt cx="96" cy="288"/>
          </a:xfrm>
        </p:grpSpPr>
        <p:sp>
          <p:nvSpPr>
            <p:cNvPr id="98334" name="Line 30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667000" y="1741715"/>
            <a:ext cx="108857" cy="326571"/>
            <a:chOff x="6144" y="960"/>
            <a:chExt cx="96" cy="288"/>
          </a:xfrm>
        </p:grpSpPr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38" name="Line 34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918857" y="2775857"/>
            <a:ext cx="108857" cy="326571"/>
            <a:chOff x="6144" y="960"/>
            <a:chExt cx="96" cy="288"/>
          </a:xfrm>
        </p:grpSpPr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41" name="Line 37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408714" y="3374572"/>
            <a:ext cx="108857" cy="326571"/>
            <a:chOff x="6144" y="960"/>
            <a:chExt cx="96" cy="288"/>
          </a:xfrm>
        </p:grpSpPr>
        <p:sp>
          <p:nvSpPr>
            <p:cNvPr id="98343" name="Line 39"/>
            <p:cNvSpPr>
              <a:spLocks noChangeShapeType="1"/>
            </p:cNvSpPr>
            <p:nvPr/>
          </p:nvSpPr>
          <p:spPr bwMode="auto">
            <a:xfrm flipH="1">
              <a:off x="6144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344" name="Line 40"/>
            <p:cNvSpPr>
              <a:spLocks noChangeShapeType="1"/>
            </p:cNvSpPr>
            <p:nvPr/>
          </p:nvSpPr>
          <p:spPr bwMode="auto">
            <a:xfrm flipH="1">
              <a:off x="6192" y="960"/>
              <a:ext cx="48" cy="2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45" name="Line 41"/>
          <p:cNvSpPr>
            <a:spLocks noChangeShapeType="1"/>
          </p:cNvSpPr>
          <p:nvPr/>
        </p:nvSpPr>
        <p:spPr bwMode="auto">
          <a:xfrm flipH="1">
            <a:off x="1524000" y="2394857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 flipH="1">
            <a:off x="4844143" y="2394857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H="1">
            <a:off x="7892143" y="2340429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 flipH="1">
            <a:off x="1034143" y="2775857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49" name="Line 45"/>
          <p:cNvSpPr>
            <a:spLocks noChangeShapeType="1"/>
          </p:cNvSpPr>
          <p:nvPr/>
        </p:nvSpPr>
        <p:spPr bwMode="auto">
          <a:xfrm flipH="1">
            <a:off x="2177143" y="3374572"/>
            <a:ext cx="54429" cy="32657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51" name="Line 47"/>
          <p:cNvSpPr>
            <a:spLocks noChangeShapeType="1"/>
          </p:cNvSpPr>
          <p:nvPr/>
        </p:nvSpPr>
        <p:spPr bwMode="auto">
          <a:xfrm>
            <a:off x="6204857" y="1632857"/>
            <a:ext cx="87085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52" name="Line 48"/>
          <p:cNvSpPr>
            <a:spLocks noChangeShapeType="1"/>
          </p:cNvSpPr>
          <p:nvPr/>
        </p:nvSpPr>
        <p:spPr bwMode="auto">
          <a:xfrm>
            <a:off x="7402286" y="1632857"/>
            <a:ext cx="125185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53" name="Line 49"/>
          <p:cNvSpPr>
            <a:spLocks noChangeShapeType="1"/>
          </p:cNvSpPr>
          <p:nvPr/>
        </p:nvSpPr>
        <p:spPr bwMode="auto">
          <a:xfrm>
            <a:off x="6204857" y="2667000"/>
            <a:ext cx="163285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54" name="Line 50"/>
          <p:cNvSpPr>
            <a:spLocks noChangeShapeType="1"/>
          </p:cNvSpPr>
          <p:nvPr/>
        </p:nvSpPr>
        <p:spPr bwMode="auto">
          <a:xfrm>
            <a:off x="1143000" y="3048000"/>
            <a:ext cx="1197429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55" name="Line 51"/>
          <p:cNvSpPr>
            <a:spLocks noChangeShapeType="1"/>
          </p:cNvSpPr>
          <p:nvPr/>
        </p:nvSpPr>
        <p:spPr bwMode="auto">
          <a:xfrm>
            <a:off x="3320143" y="3646714"/>
            <a:ext cx="87085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lIns="65306" tIns="32653" rIns="65306" bIns="32653"/>
          <a:lstStyle/>
          <a:p>
            <a:endParaRPr lang="en-US"/>
          </a:p>
        </p:txBody>
      </p:sp>
      <p:sp>
        <p:nvSpPr>
          <p:cNvPr id="98357" name="Text Box 53"/>
          <p:cNvSpPr txBox="1">
            <a:spLocks noChangeArrowheads="1"/>
          </p:cNvSpPr>
          <p:nvPr/>
        </p:nvSpPr>
        <p:spPr bwMode="auto">
          <a:xfrm>
            <a:off x="4191000" y="4735286"/>
            <a:ext cx="2122714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74" tIns="32637" rIns="65274" bIns="32637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2600">
                <a:solidFill>
                  <a:srgbClr val="3399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ng­îng nghÞu.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3" grpId="0"/>
      <p:bldP spid="98325" grpId="0" animBg="1"/>
      <p:bldP spid="983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41803" y="402545"/>
            <a:ext cx="131952" cy="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endParaRPr lang="en-US" sz="2600">
              <a:latin typeface=".VnTimeH" pitchFamily="34" charset="0"/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326572" y="326571"/>
            <a:ext cx="2833688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3100">
                <a:solidFill>
                  <a:srgbClr val="993300"/>
                </a:solidFill>
                <a:latin typeface=".VnTime" pitchFamily="34" charset="0"/>
              </a:rPr>
              <a:t>3. LuyÖn ®äc l¹i: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272143" y="925286"/>
            <a:ext cx="7271663" cy="28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*  </a:t>
            </a:r>
            <a:r>
              <a:rPr lang="en-US" sz="2600">
                <a:latin typeface=".VnTime" pitchFamily="34" charset="0"/>
              </a:rPr>
              <a:t>2,3 nhãm ph©n vai:</a:t>
            </a:r>
          </a:p>
          <a:p>
            <a:pPr defTabSz="651931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Ng­êi dÉn chuyÖn</a:t>
            </a:r>
          </a:p>
          <a:p>
            <a:pPr defTabSz="651931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MÊy b¹n g¸i nãi c©u: </a:t>
            </a:r>
            <a:r>
              <a:rPr lang="en-US" sz="2600" i="1">
                <a:solidFill>
                  <a:srgbClr val="0000FF"/>
                </a:solidFill>
                <a:latin typeface=".VnTime" pitchFamily="34" charset="0"/>
              </a:rPr>
              <a:t>“</a:t>
            </a:r>
            <a:r>
              <a:rPr lang="en-US" sz="2600" i="1">
                <a:solidFill>
                  <a:srgbClr val="0000FF"/>
                </a:solidFill>
                <a:latin typeface=".VnTimeH" pitchFamily="34" charset="0"/>
              </a:rPr>
              <a:t>¸</a:t>
            </a:r>
            <a:r>
              <a:rPr lang="en-US" sz="2600" i="1">
                <a:solidFill>
                  <a:srgbClr val="0000FF"/>
                </a:solidFill>
                <a:latin typeface=".VnTime" pitchFamily="34" charset="0"/>
              </a:rPr>
              <a:t>i chµ chµ! BÝm tãc ®Ñp qu¸!</a:t>
            </a:r>
          </a:p>
          <a:p>
            <a:pPr defTabSz="651931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TuÊn.</a:t>
            </a:r>
          </a:p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- ThÇy gi¸o.</a:t>
            </a:r>
          </a:p>
          <a:p>
            <a:pPr defTabSz="651931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Hµ.</a:t>
            </a:r>
          </a:p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*  </a:t>
            </a:r>
            <a:r>
              <a:rPr lang="en-US" sz="2600">
                <a:latin typeface=".VnTime" pitchFamily="34" charset="0"/>
              </a:rPr>
              <a:t>Thi ®äc toµn truyÖn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26572" y="979714"/>
            <a:ext cx="7948839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3100">
                <a:solidFill>
                  <a:srgbClr val="993300"/>
                </a:solidFill>
                <a:latin typeface=".VnTime" pitchFamily="34" charset="0"/>
              </a:rPr>
              <a:t>* Muèn ®äc ®óng vµ hay ta cÇn ®äc nh­ thÕ nµo?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163286" y="870857"/>
            <a:ext cx="8443458" cy="102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>
              <a:buFontTx/>
              <a:buChar char="•"/>
            </a:pPr>
            <a:r>
              <a:rPr lang="en-US" sz="3100">
                <a:solidFill>
                  <a:srgbClr val="993300"/>
                </a:solidFill>
                <a:latin typeface=".VnTime" pitchFamily="34" charset="0"/>
              </a:rPr>
              <a:t>Muèn ®äc ®óng vµ hay ta cÇn ®äc tr«i ch¶y, ng¾t </a:t>
            </a:r>
          </a:p>
          <a:p>
            <a:pPr defTabSz="651931"/>
            <a:r>
              <a:rPr lang="en-US" sz="3100">
                <a:solidFill>
                  <a:srgbClr val="993300"/>
                </a:solidFill>
                <a:latin typeface=".VnTime" pitchFamily="34" charset="0"/>
              </a:rPr>
              <a:t>nghØ ®óng chç vµ ®äc ®óng giäng cña tõng nh©n vËt.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217715" y="3701143"/>
            <a:ext cx="3275377" cy="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Nªu giäng ®äc cña bµi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198438" y="3810000"/>
            <a:ext cx="9109538" cy="246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      Toµn bµi ®äc</a:t>
            </a:r>
            <a:r>
              <a:rPr lang="en-US" sz="2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giäng kÓ chËm r·i, thÓ hiÖn ®óng giängcña tõng </a:t>
            </a:r>
          </a:p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nh©n vËt.</a:t>
            </a:r>
          </a:p>
          <a:p>
            <a:pPr defTabSz="651931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rgbClr val="FF0066"/>
                </a:solidFill>
                <a:latin typeface=".VnTime" pitchFamily="34" charset="0"/>
              </a:rPr>
              <a:t>Giäng cña Hµ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ng©y th¬, hån nhiªn.</a:t>
            </a:r>
          </a:p>
          <a:p>
            <a:pPr defTabSz="651931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rgbClr val="FF0066"/>
                </a:solidFill>
                <a:latin typeface=".VnTime" pitchFamily="34" charset="0"/>
              </a:rPr>
              <a:t>Giäng cña TuÊn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ë cuèi bµi lóng tóng nh­ng ch©n thµnh, ®¸ng yªu.</a:t>
            </a:r>
          </a:p>
          <a:p>
            <a:pPr defTabSz="651931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600">
                <a:solidFill>
                  <a:srgbClr val="FF0066"/>
                </a:solidFill>
                <a:latin typeface=".VnTime" pitchFamily="34" charset="0"/>
              </a:rPr>
              <a:t>Giäng c¸c b¹n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hå hëi.</a:t>
            </a:r>
          </a:p>
          <a:p>
            <a:pPr defTabSz="651931"/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sz="2600">
                <a:solidFill>
                  <a:srgbClr val="FF0066"/>
                </a:solidFill>
                <a:latin typeface=".VnTime" pitchFamily="34" charset="0"/>
              </a:rPr>
              <a:t>Giäng thÇy gi¸o</a:t>
            </a:r>
            <a:r>
              <a:rPr lang="en-US" sz="2600">
                <a:solidFill>
                  <a:srgbClr val="0000FF"/>
                </a:solidFill>
                <a:latin typeface=".VnTime" pitchFamily="34" charset="0"/>
              </a:rPr>
              <a:t> vui vÎ th©n mËt.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/>
      <p:bldP spid="92173" grpId="0"/>
      <p:bldP spid="92174" grpId="0"/>
      <p:bldP spid="92174" grpId="1"/>
      <p:bldP spid="92175" grpId="0"/>
      <p:bldP spid="92175" grpId="1"/>
      <p:bldP spid="92176" grpId="0"/>
      <p:bldP spid="92176" grpId="1"/>
      <p:bldP spid="92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89857" y="381000"/>
            <a:ext cx="8273143" cy="111238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300">
                <a:latin typeface=".VnTime" pitchFamily="34" charset="0"/>
              </a:rPr>
              <a:t>    </a:t>
            </a:r>
            <a:r>
              <a:rPr lang="en-US" sz="3400">
                <a:solidFill>
                  <a:srgbClr val="0000FF"/>
                </a:solidFill>
                <a:latin typeface=".VnTime" pitchFamily="34" charset="0"/>
              </a:rPr>
              <a:t>Qua c©u chuyÖn, em thÊy b¹n TuÊn cã ®iÓm </a:t>
            </a:r>
          </a:p>
          <a:p>
            <a:pPr defTabSz="651931"/>
            <a:r>
              <a:rPr lang="en-US" sz="3400">
                <a:solidFill>
                  <a:srgbClr val="0000FF"/>
                </a:solidFill>
                <a:latin typeface=".VnTime" pitchFamily="34" charset="0"/>
              </a:rPr>
              <a:t>nµo ®¸ng chª vµ ®iÓm nµo ®¸ng khen?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89857" y="816429"/>
            <a:ext cx="8273143" cy="268204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300">
                <a:latin typeface=".VnTime" pitchFamily="34" charset="0"/>
              </a:rPr>
              <a:t>    </a:t>
            </a:r>
            <a:r>
              <a:rPr lang="en-US" sz="3400">
                <a:solidFill>
                  <a:srgbClr val="993300"/>
                </a:solidFill>
                <a:latin typeface=".VnTime" pitchFamily="34" charset="0"/>
              </a:rPr>
              <a:t>§¸ng chª v× ®ïa nghÞch qu¸ trín, lµm b¹n g¸i ph¶i khãc.</a:t>
            </a:r>
          </a:p>
          <a:p>
            <a:pPr defTabSz="651931"/>
            <a:r>
              <a:rPr lang="en-US" sz="3400">
                <a:solidFill>
                  <a:srgbClr val="993300"/>
                </a:solidFill>
                <a:latin typeface=".VnTime" pitchFamily="34" charset="0"/>
              </a:rPr>
              <a:t>§¸ng khen v× khi bÞ thÇy gi¸o phª b×nh ®· nhËn ra lçi lÇm cña m×nh vµ ch©n thµnh xin lçi b¹n.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26572" y="707571"/>
            <a:ext cx="8490857" cy="111238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5306" tIns="32653" rIns="65306" bIns="32653">
            <a:spAutoFit/>
          </a:bodyPr>
          <a:lstStyle/>
          <a:p>
            <a:pPr defTabSz="651931"/>
            <a:r>
              <a:rPr lang="en-US" sz="2300">
                <a:latin typeface=".VnTime" pitchFamily="34" charset="0"/>
              </a:rPr>
              <a:t>    </a:t>
            </a:r>
            <a:r>
              <a:rPr lang="en-US" sz="3400">
                <a:solidFill>
                  <a:srgbClr val="0000FF"/>
                </a:solidFill>
                <a:latin typeface=".VnTime" pitchFamily="34" charset="0"/>
              </a:rPr>
              <a:t>Qua c©u chuyÖn, em thÝch nh©n vËt nµo nhÊt? V× sao?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26572" y="979714"/>
            <a:ext cx="7948839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/>
            <a:r>
              <a:rPr lang="en-US" sz="3100">
                <a:solidFill>
                  <a:srgbClr val="993300"/>
                </a:solidFill>
                <a:latin typeface=".VnTime" pitchFamily="34" charset="0"/>
              </a:rPr>
              <a:t>* Muèn ®äc ®óng vµ hay ta cÇn ®äc nh­ thÕ nµo?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72143" y="1034143"/>
            <a:ext cx="8443458" cy="102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306" tIns="32653" rIns="65306" bIns="32653">
            <a:spAutoFit/>
          </a:bodyPr>
          <a:lstStyle/>
          <a:p>
            <a:pPr defTabSz="651931">
              <a:buFontTx/>
              <a:buChar char="•"/>
            </a:pPr>
            <a:r>
              <a:rPr lang="en-US" sz="3100">
                <a:solidFill>
                  <a:srgbClr val="993300"/>
                </a:solidFill>
                <a:latin typeface=".VnTime" pitchFamily="34" charset="0"/>
              </a:rPr>
              <a:t>Muèn ®äc ®óng vµ hay ta cÇn ®äc tr«i ch¶y, ng¾t </a:t>
            </a:r>
          </a:p>
          <a:p>
            <a:pPr defTabSz="651931"/>
            <a:r>
              <a:rPr lang="en-US" sz="3100">
                <a:solidFill>
                  <a:srgbClr val="993300"/>
                </a:solidFill>
                <a:latin typeface=".VnTime" pitchFamily="34" charset="0"/>
              </a:rPr>
              <a:t>nghØ ®óng chç vµ ®äc ®óng giäng cña tõng nh©n vËt.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0" grpId="1" animBg="1"/>
      <p:bldP spid="101381" grpId="0" animBg="1"/>
      <p:bldP spid="101381" grpId="1" animBg="1"/>
      <p:bldP spid="101382" grpId="0" animBg="1"/>
      <p:bldP spid="101382" grpId="1" animBg="1"/>
      <p:bldP spid="101384" grpId="0"/>
      <p:bldP spid="101384" grpId="1"/>
      <p:bldP spid="101385" grpId="0"/>
      <p:bldP spid="10138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&quot;/&gt;&lt;property id=&quot;20307&quot; value=&quot;257&quot;/&gt;&lt;/object&gt;&lt;object type=&quot;3&quot; unique_id=&quot;10108&quot;&gt;&lt;property id=&quot;20148&quot; value=&quot;5&quot;/&gt;&lt;property id=&quot;20300&quot; value=&quot;Slide 2&quot;/&gt;&lt;property id=&quot;20307&quot; value=&quot;259&quot;/&gt;&lt;/object&gt;&lt;object type=&quot;3&quot; unique_id=&quot;10109&quot;&gt;&lt;property id=&quot;20148&quot; value=&quot;5&quot;/&gt;&lt;property id=&quot;20300&quot; value=&quot;Slide 3&quot;/&gt;&lt;property id=&quot;20307&quot; value=&quot;260&quot;/&gt;&lt;/object&gt;&lt;object type=&quot;3&quot; unique_id=&quot;10110&quot;&gt;&lt;property id=&quot;20148&quot; value=&quot;5&quot;/&gt;&lt;property id=&quot;20300&quot; value=&quot;Slide 4&quot;/&gt;&lt;property id=&quot;20307&quot; value=&quot;261&quot;/&gt;&lt;/object&gt;&lt;object type=&quot;3&quot; unique_id=&quot;10111&quot;&gt;&lt;property id=&quot;20148&quot; value=&quot;5&quot;/&gt;&lt;property id=&quot;20300&quot; value=&quot;Slide 5&quot;/&gt;&lt;property id=&quot;20307&quot; value=&quot;262&quot;/&gt;&lt;/object&gt;&lt;object type=&quot;3&quot; unique_id=&quot;10112&quot;&gt;&lt;property id=&quot;20148&quot; value=&quot;5&quot;/&gt;&lt;property id=&quot;20300&quot; value=&quot;Slide 6&quot;/&gt;&lt;property id=&quot;20307&quot; value=&quot;263&quot;/&gt;&lt;/object&gt;&lt;object type=&quot;3&quot; unique_id=&quot;10113&quot;&gt;&lt;property id=&quot;20148&quot; value=&quot;5&quot;/&gt;&lt;property id=&quot;20300&quot; value=&quot;Slide 7&quot;/&gt;&lt;property id=&quot;20307&quot; value=&quot;264&quot;/&gt;&lt;/object&gt;&lt;object type=&quot;3&quot; unique_id=&quot;10114&quot;&gt;&lt;property id=&quot;20148&quot; value=&quot;5&quot;/&gt;&lt;property id=&quot;20300&quot; value=&quot;Slide 8&quot;/&gt;&lt;property id=&quot;20307&quot; value=&quot;265&quot;/&gt;&lt;/object&gt;&lt;object type=&quot;3&quot; unique_id=&quot;10115&quot;&gt;&lt;property id=&quot;20148&quot; value=&quot;5&quot;/&gt;&lt;property id=&quot;20300&quot; value=&quot;Slide 9&quot;/&gt;&lt;property id=&quot;20307&quot; value=&quot;266&quot;/&gt;&lt;/object&gt;&lt;object type=&quot;3&quot; unique_id=&quot;10116&quot;&gt;&lt;property id=&quot;20148&quot; value=&quot;5&quot;/&gt;&lt;property id=&quot;20300&quot; value=&quot;Slide 10&quot;/&gt;&lt;property id=&quot;20307&quot; value=&quot;267&quot;/&gt;&lt;/object&gt;&lt;object type=&quot;3&quot; unique_id=&quot;10117&quot;&gt;&lt;property id=&quot;20148&quot; value=&quot;5&quot;/&gt;&lt;property id=&quot;20300&quot; value=&quot;Slide 11&quot;/&gt;&lt;property id=&quot;20307&quot; value=&quot;268&quot;/&gt;&lt;/object&gt;&lt;/object&gt;&lt;object type=&quot;8&quot; unique_id=&quot;101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700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trang-long bien</cp:lastModifiedBy>
  <cp:revision>4</cp:revision>
  <dcterms:created xsi:type="dcterms:W3CDTF">2015-09-09T13:24:19Z</dcterms:created>
  <dcterms:modified xsi:type="dcterms:W3CDTF">2015-10-09T02:17:38Z</dcterms:modified>
</cp:coreProperties>
</file>